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6858000" cy="9144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4" d="100"/>
          <a:sy n="44" d="100"/>
        </p:scale>
        <p:origin x="-2460" y="-102"/>
      </p:cViewPr>
      <p:guideLst>
        <p:guide orient="horz" pos="288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14350" y="2840568"/>
            <a:ext cx="5829300" cy="1960033"/>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B730DBEE-45A6-4AF0-B4F2-16DEBEF53580}" type="datetimeFigureOut">
              <a:rPr lang="ru-RU" smtClean="0"/>
              <a:t>18.04.2021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32F8FA9-253F-438B-A5F0-4E889AB28F84}" type="slidenum">
              <a:rPr lang="ru-RU" smtClean="0"/>
              <a:t>‹#›</a:t>
            </a:fld>
            <a:endParaRPr lang="ru-RU"/>
          </a:p>
        </p:txBody>
      </p:sp>
    </p:spTree>
    <p:extLst>
      <p:ext uri="{BB962C8B-B14F-4D97-AF65-F5344CB8AC3E}">
        <p14:creationId xmlns:p14="http://schemas.microsoft.com/office/powerpoint/2010/main" val="14730507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730DBEE-45A6-4AF0-B4F2-16DEBEF53580}" type="datetimeFigureOut">
              <a:rPr lang="ru-RU" smtClean="0"/>
              <a:t>18.04.2021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32F8FA9-253F-438B-A5F0-4E889AB28F84}" type="slidenum">
              <a:rPr lang="ru-RU" smtClean="0"/>
              <a:t>‹#›</a:t>
            </a:fld>
            <a:endParaRPr lang="ru-RU"/>
          </a:p>
        </p:txBody>
      </p:sp>
    </p:spTree>
    <p:extLst>
      <p:ext uri="{BB962C8B-B14F-4D97-AF65-F5344CB8AC3E}">
        <p14:creationId xmlns:p14="http://schemas.microsoft.com/office/powerpoint/2010/main" val="3715368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3729037" y="488951"/>
            <a:ext cx="1157288" cy="10401300"/>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257175" y="488951"/>
            <a:ext cx="3357563" cy="1040130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730DBEE-45A6-4AF0-B4F2-16DEBEF53580}" type="datetimeFigureOut">
              <a:rPr lang="ru-RU" smtClean="0"/>
              <a:t>18.04.2021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32F8FA9-253F-438B-A5F0-4E889AB28F84}" type="slidenum">
              <a:rPr lang="ru-RU" smtClean="0"/>
              <a:t>‹#›</a:t>
            </a:fld>
            <a:endParaRPr lang="ru-RU"/>
          </a:p>
        </p:txBody>
      </p:sp>
    </p:spTree>
    <p:extLst>
      <p:ext uri="{BB962C8B-B14F-4D97-AF65-F5344CB8AC3E}">
        <p14:creationId xmlns:p14="http://schemas.microsoft.com/office/powerpoint/2010/main" val="34500163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730DBEE-45A6-4AF0-B4F2-16DEBEF53580}" type="datetimeFigureOut">
              <a:rPr lang="ru-RU" smtClean="0"/>
              <a:t>18.04.2021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32F8FA9-253F-438B-A5F0-4E889AB28F84}" type="slidenum">
              <a:rPr lang="ru-RU" smtClean="0"/>
              <a:t>‹#›</a:t>
            </a:fld>
            <a:endParaRPr lang="ru-RU"/>
          </a:p>
        </p:txBody>
      </p:sp>
    </p:spTree>
    <p:extLst>
      <p:ext uri="{BB962C8B-B14F-4D97-AF65-F5344CB8AC3E}">
        <p14:creationId xmlns:p14="http://schemas.microsoft.com/office/powerpoint/2010/main" val="36122101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41735" y="5875867"/>
            <a:ext cx="5829300" cy="1816100"/>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B730DBEE-45A6-4AF0-B4F2-16DEBEF53580}" type="datetimeFigureOut">
              <a:rPr lang="ru-RU" smtClean="0"/>
              <a:t>18.04.2021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32F8FA9-253F-438B-A5F0-4E889AB28F84}" type="slidenum">
              <a:rPr lang="ru-RU" smtClean="0"/>
              <a:t>‹#›</a:t>
            </a:fld>
            <a:endParaRPr lang="ru-RU"/>
          </a:p>
        </p:txBody>
      </p:sp>
    </p:spTree>
    <p:extLst>
      <p:ext uri="{BB962C8B-B14F-4D97-AF65-F5344CB8AC3E}">
        <p14:creationId xmlns:p14="http://schemas.microsoft.com/office/powerpoint/2010/main" val="27817718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257175"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2628900"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B730DBEE-45A6-4AF0-B4F2-16DEBEF53580}" type="datetimeFigureOut">
              <a:rPr lang="ru-RU" smtClean="0"/>
              <a:t>18.04.2021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32F8FA9-253F-438B-A5F0-4E889AB28F84}" type="slidenum">
              <a:rPr lang="ru-RU" smtClean="0"/>
              <a:t>‹#›</a:t>
            </a:fld>
            <a:endParaRPr lang="ru-RU"/>
          </a:p>
        </p:txBody>
      </p:sp>
    </p:spTree>
    <p:extLst>
      <p:ext uri="{BB962C8B-B14F-4D97-AF65-F5344CB8AC3E}">
        <p14:creationId xmlns:p14="http://schemas.microsoft.com/office/powerpoint/2010/main" val="26468926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42900" y="366184"/>
            <a:ext cx="6172200" cy="1524000"/>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B730DBEE-45A6-4AF0-B4F2-16DEBEF53580}" type="datetimeFigureOut">
              <a:rPr lang="ru-RU" smtClean="0"/>
              <a:t>18.04.2021</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32F8FA9-253F-438B-A5F0-4E889AB28F84}" type="slidenum">
              <a:rPr lang="ru-RU" smtClean="0"/>
              <a:t>‹#›</a:t>
            </a:fld>
            <a:endParaRPr lang="ru-RU"/>
          </a:p>
        </p:txBody>
      </p:sp>
    </p:spTree>
    <p:extLst>
      <p:ext uri="{BB962C8B-B14F-4D97-AF65-F5344CB8AC3E}">
        <p14:creationId xmlns:p14="http://schemas.microsoft.com/office/powerpoint/2010/main" val="1046840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B730DBEE-45A6-4AF0-B4F2-16DEBEF53580}" type="datetimeFigureOut">
              <a:rPr lang="ru-RU" smtClean="0"/>
              <a:t>18.04.2021</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32F8FA9-253F-438B-A5F0-4E889AB28F84}" type="slidenum">
              <a:rPr lang="ru-RU" smtClean="0"/>
              <a:t>‹#›</a:t>
            </a:fld>
            <a:endParaRPr lang="ru-RU"/>
          </a:p>
        </p:txBody>
      </p:sp>
    </p:spTree>
    <p:extLst>
      <p:ext uri="{BB962C8B-B14F-4D97-AF65-F5344CB8AC3E}">
        <p14:creationId xmlns:p14="http://schemas.microsoft.com/office/powerpoint/2010/main" val="106251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730DBEE-45A6-4AF0-B4F2-16DEBEF53580}" type="datetimeFigureOut">
              <a:rPr lang="ru-RU" smtClean="0"/>
              <a:t>18.04.2021</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32F8FA9-253F-438B-A5F0-4E889AB28F84}" type="slidenum">
              <a:rPr lang="ru-RU" smtClean="0"/>
              <a:t>‹#›</a:t>
            </a:fld>
            <a:endParaRPr lang="ru-RU"/>
          </a:p>
        </p:txBody>
      </p:sp>
    </p:spTree>
    <p:extLst>
      <p:ext uri="{BB962C8B-B14F-4D97-AF65-F5344CB8AC3E}">
        <p14:creationId xmlns:p14="http://schemas.microsoft.com/office/powerpoint/2010/main" val="726216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42900" y="364067"/>
            <a:ext cx="2256235" cy="154940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730DBEE-45A6-4AF0-B4F2-16DEBEF53580}" type="datetimeFigureOut">
              <a:rPr lang="ru-RU" smtClean="0"/>
              <a:t>18.04.2021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32F8FA9-253F-438B-A5F0-4E889AB28F84}" type="slidenum">
              <a:rPr lang="ru-RU" smtClean="0"/>
              <a:t>‹#›</a:t>
            </a:fld>
            <a:endParaRPr lang="ru-RU"/>
          </a:p>
        </p:txBody>
      </p:sp>
    </p:spTree>
    <p:extLst>
      <p:ext uri="{BB962C8B-B14F-4D97-AF65-F5344CB8AC3E}">
        <p14:creationId xmlns:p14="http://schemas.microsoft.com/office/powerpoint/2010/main" val="35368754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344216" y="6400800"/>
            <a:ext cx="4114800" cy="755651"/>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730DBEE-45A6-4AF0-B4F2-16DEBEF53580}" type="datetimeFigureOut">
              <a:rPr lang="ru-RU" smtClean="0"/>
              <a:t>18.04.2021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32F8FA9-253F-438B-A5F0-4E889AB28F84}" type="slidenum">
              <a:rPr lang="ru-RU" smtClean="0"/>
              <a:t>‹#›</a:t>
            </a:fld>
            <a:endParaRPr lang="ru-RU"/>
          </a:p>
        </p:txBody>
      </p:sp>
    </p:spTree>
    <p:extLst>
      <p:ext uri="{BB962C8B-B14F-4D97-AF65-F5344CB8AC3E}">
        <p14:creationId xmlns:p14="http://schemas.microsoft.com/office/powerpoint/2010/main" val="12474044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B730DBEE-45A6-4AF0-B4F2-16DEBEF53580}" type="datetimeFigureOut">
              <a:rPr lang="ru-RU" smtClean="0"/>
              <a:t>18.04.2021</a:t>
            </a:fld>
            <a:endParaRPr lang="ru-RU"/>
          </a:p>
        </p:txBody>
      </p:sp>
      <p:sp>
        <p:nvSpPr>
          <p:cNvPr id="5" name="Нижний колонтитул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B32F8FA9-253F-438B-A5F0-4E889AB28F84}" type="slidenum">
              <a:rPr lang="ru-RU" smtClean="0"/>
              <a:t>‹#›</a:t>
            </a:fld>
            <a:endParaRPr lang="ru-RU"/>
          </a:p>
        </p:txBody>
      </p:sp>
    </p:spTree>
    <p:extLst>
      <p:ext uri="{BB962C8B-B14F-4D97-AF65-F5344CB8AC3E}">
        <p14:creationId xmlns:p14="http://schemas.microsoft.com/office/powerpoint/2010/main" val="24783733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Прямоугольник 5"/>
          <p:cNvSpPr/>
          <p:nvPr/>
        </p:nvSpPr>
        <p:spPr>
          <a:xfrm>
            <a:off x="0" y="0"/>
            <a:ext cx="6858000" cy="8710077"/>
          </a:xfrm>
          <a:prstGeom prst="rect">
            <a:avLst/>
          </a:prstGeom>
        </p:spPr>
        <p:txBody>
          <a:bodyPr wrap="square">
            <a:spAutoFit/>
          </a:bodyPr>
          <a:lstStyle/>
          <a:p>
            <a:r>
              <a:rPr lang="ru-RU" b="1" dirty="0" smtClean="0"/>
              <a:t>Положение о проведении конкурса "Лучший сайт (блог) педагога"</a:t>
            </a:r>
          </a:p>
          <a:p>
            <a:endParaRPr lang="ru-RU" sz="1400" dirty="0" smtClean="0"/>
          </a:p>
          <a:p>
            <a:r>
              <a:rPr lang="ru-RU" sz="1400" dirty="0" smtClean="0"/>
              <a:t>1. Общие положения</a:t>
            </a:r>
          </a:p>
          <a:p>
            <a:endParaRPr lang="ru-RU" sz="1400" dirty="0" smtClean="0"/>
          </a:p>
          <a:p>
            <a:r>
              <a:rPr lang="ru-RU" sz="1400" dirty="0" smtClean="0"/>
              <a:t>1.1. Настоящее Положение определяет порядок проведения, цели и задачи конкурса «Лучший сайт педагога» (далее Конкурс).</a:t>
            </a:r>
          </a:p>
          <a:p>
            <a:endParaRPr lang="ru-RU" sz="1400" dirty="0" smtClean="0"/>
          </a:p>
          <a:p>
            <a:r>
              <a:rPr lang="ru-RU" sz="1400" dirty="0" smtClean="0"/>
              <a:t>1.2. Конкурс проводится на сайте «Личный кабинет педагога» http://skola59.ru  на платформе (Соревновательные системы). </a:t>
            </a:r>
          </a:p>
          <a:p>
            <a:endParaRPr lang="ru-RU" sz="1400" dirty="0" smtClean="0"/>
          </a:p>
          <a:p>
            <a:r>
              <a:rPr lang="ru-RU" sz="1400" dirty="0" smtClean="0"/>
              <a:t>2. Цель и задачи Конкурса</a:t>
            </a:r>
          </a:p>
          <a:p>
            <a:endParaRPr lang="ru-RU" sz="1400" dirty="0" smtClean="0"/>
          </a:p>
          <a:p>
            <a:r>
              <a:rPr lang="ru-RU" sz="1400" dirty="0" smtClean="0"/>
              <a:t>2.1. Цель: Выявление, развитие профессионального мастерства педагогов, распространение передового опыта эффективного использования информационно-коммуникационных технологий.</a:t>
            </a:r>
          </a:p>
          <a:p>
            <a:endParaRPr lang="ru-RU" sz="1400" dirty="0" smtClean="0"/>
          </a:p>
          <a:p>
            <a:r>
              <a:rPr lang="ru-RU" sz="1400" dirty="0" smtClean="0"/>
              <a:t>2.2. Основные задачи Конкурса:</a:t>
            </a:r>
          </a:p>
          <a:p>
            <a:endParaRPr lang="ru-RU" sz="1400" dirty="0" smtClean="0"/>
          </a:p>
          <a:p>
            <a:r>
              <a:rPr lang="ru-RU" sz="1400" dirty="0" smtClean="0"/>
              <a:t>- стимулирование творческой активности педагогов в ходе создания и поддержки, образовательных сайтов, а также их содержательного наполнения и постоянного обновления;</a:t>
            </a:r>
          </a:p>
          <a:p>
            <a:endParaRPr lang="ru-RU" sz="1400" dirty="0" smtClean="0"/>
          </a:p>
          <a:p>
            <a:r>
              <a:rPr lang="ru-RU" sz="1400" dirty="0" smtClean="0"/>
              <a:t>- соблюдение принципов открытости, доступности и прозрачности работы педагогов, доступности образовательных ресурсов для всех категорий обучающихся;</a:t>
            </a:r>
          </a:p>
          <a:p>
            <a:endParaRPr lang="ru-RU" sz="1400" dirty="0" smtClean="0"/>
          </a:p>
          <a:p>
            <a:r>
              <a:rPr lang="ru-RU" sz="1400" dirty="0" smtClean="0"/>
              <a:t>- усиление связи между субъектами учебного процесса (педагог, обучающийся, родитель), связи с общественностью;</a:t>
            </a:r>
          </a:p>
          <a:p>
            <a:endParaRPr lang="ru-RU" sz="1400" dirty="0" smtClean="0"/>
          </a:p>
          <a:p>
            <a:r>
              <a:rPr lang="ru-RU" sz="1400" dirty="0" smtClean="0"/>
              <a:t>- повышение информационной культуры педагогов;</a:t>
            </a:r>
          </a:p>
          <a:p>
            <a:endParaRPr lang="ru-RU" sz="1400" dirty="0" smtClean="0"/>
          </a:p>
          <a:p>
            <a:r>
              <a:rPr lang="ru-RU" sz="1400" dirty="0" smtClean="0"/>
              <a:t>- создание общедоступного банка методических материалов для педагогов.</a:t>
            </a:r>
          </a:p>
          <a:p>
            <a:endParaRPr lang="ru-RU" sz="1400" dirty="0" smtClean="0"/>
          </a:p>
          <a:p>
            <a:r>
              <a:rPr lang="ru-RU" sz="1400" dirty="0" smtClean="0"/>
              <a:t>3. Участники Конкурса</a:t>
            </a:r>
          </a:p>
          <a:p>
            <a:endParaRPr lang="ru-RU" sz="1400" dirty="0" smtClean="0"/>
          </a:p>
          <a:p>
            <a:r>
              <a:rPr lang="ru-RU" sz="1400" dirty="0" smtClean="0"/>
              <a:t>Участниками Конкурса являются педагоги (воспитатели) образовательных учреждений.</a:t>
            </a:r>
          </a:p>
          <a:p>
            <a:endParaRPr lang="ru-RU" sz="1400" dirty="0" smtClean="0"/>
          </a:p>
          <a:p>
            <a:r>
              <a:rPr lang="ru-RU" sz="1400" dirty="0" smtClean="0"/>
              <a:t>4. Руководство Конкурсом</a:t>
            </a:r>
          </a:p>
          <a:p>
            <a:endParaRPr lang="ru-RU" sz="1400" dirty="0" smtClean="0"/>
          </a:p>
          <a:p>
            <a:r>
              <a:rPr lang="ru-RU" sz="1400" dirty="0" smtClean="0"/>
              <a:t>4.1. Подготовку и проведение Конкурса осуществляет организационный комитет (далее оргкомитет).</a:t>
            </a:r>
            <a:endParaRPr lang="ru-RU" sz="1400" dirty="0"/>
          </a:p>
        </p:txBody>
      </p:sp>
    </p:spTree>
    <p:extLst>
      <p:ext uri="{BB962C8B-B14F-4D97-AF65-F5344CB8AC3E}">
        <p14:creationId xmlns:p14="http://schemas.microsoft.com/office/powerpoint/2010/main" val="217715033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637" y="0"/>
            <a:ext cx="6858000" cy="8494633"/>
          </a:xfrm>
          <a:prstGeom prst="rect">
            <a:avLst/>
          </a:prstGeom>
        </p:spPr>
        <p:txBody>
          <a:bodyPr wrap="square">
            <a:spAutoFit/>
          </a:bodyPr>
          <a:lstStyle/>
          <a:p>
            <a:r>
              <a:rPr lang="ru-RU" sz="1400" dirty="0" smtClean="0"/>
              <a:t>4.2. Оргкомитет Конкурса:</a:t>
            </a:r>
          </a:p>
          <a:p>
            <a:endParaRPr lang="ru-RU" sz="1400" dirty="0" smtClean="0"/>
          </a:p>
          <a:p>
            <a:r>
              <a:rPr lang="ru-RU" sz="1400" dirty="0" smtClean="0"/>
              <a:t>- разрабатывает план проведения Конкурса и организацию его работы;</a:t>
            </a:r>
          </a:p>
          <a:p>
            <a:endParaRPr lang="ru-RU" sz="1400" dirty="0" smtClean="0"/>
          </a:p>
          <a:p>
            <a:r>
              <a:rPr lang="ru-RU" sz="1400" dirty="0" smtClean="0"/>
              <a:t>- определяет порядок представления заявки на участие в Конкурсе;</a:t>
            </a:r>
          </a:p>
          <a:p>
            <a:endParaRPr lang="ru-RU" sz="1400" dirty="0" smtClean="0"/>
          </a:p>
          <a:p>
            <a:r>
              <a:rPr lang="ru-RU" sz="1400" dirty="0" smtClean="0"/>
              <a:t>- осуществляет прием и регистрацию заявок на участие в Конкурсе;</a:t>
            </a:r>
          </a:p>
          <a:p>
            <a:endParaRPr lang="ru-RU" sz="1400" dirty="0" smtClean="0"/>
          </a:p>
          <a:p>
            <a:r>
              <a:rPr lang="ru-RU" sz="1400" dirty="0" smtClean="0"/>
              <a:t>- организует проведение Конкурса и подведение его итогов в соответствии с решением с экспертной комиссии.</a:t>
            </a:r>
          </a:p>
          <a:p>
            <a:endParaRPr lang="ru-RU" sz="1400" dirty="0" smtClean="0"/>
          </a:p>
          <a:p>
            <a:r>
              <a:rPr lang="ru-RU" sz="1400" dirty="0" smtClean="0"/>
              <a:t>4.4. Права и обязанности оргкомитета:</a:t>
            </a:r>
          </a:p>
          <a:p>
            <a:endParaRPr lang="ru-RU" sz="1400" dirty="0" smtClean="0"/>
          </a:p>
          <a:p>
            <a:r>
              <a:rPr lang="ru-RU" sz="1400" dirty="0" smtClean="0"/>
              <a:t>- создание равных условий для всех участников Конкурса;</a:t>
            </a:r>
          </a:p>
          <a:p>
            <a:endParaRPr lang="ru-RU" sz="1400" dirty="0" smtClean="0"/>
          </a:p>
          <a:p>
            <a:r>
              <a:rPr lang="ru-RU" sz="1400" dirty="0" smtClean="0"/>
              <a:t>- обеспечение гласности проведения Конкурса.</a:t>
            </a:r>
          </a:p>
          <a:p>
            <a:endParaRPr lang="ru-RU" sz="1400" dirty="0" smtClean="0"/>
          </a:p>
          <a:p>
            <a:r>
              <a:rPr lang="ru-RU" sz="1400" dirty="0" smtClean="0"/>
              <a:t>5. Порядок организации и проведения Конкурса</a:t>
            </a:r>
          </a:p>
          <a:p>
            <a:endParaRPr lang="ru-RU" sz="1400" dirty="0" smtClean="0"/>
          </a:p>
          <a:p>
            <a:r>
              <a:rPr lang="ru-RU" sz="1400" dirty="0" smtClean="0"/>
              <a:t>5.1. Публичное объявление о начале Конкурса – 20 сентября 2021 года.</a:t>
            </a:r>
          </a:p>
          <a:p>
            <a:endParaRPr lang="ru-RU" sz="1400" dirty="0" smtClean="0"/>
          </a:p>
          <a:p>
            <a:r>
              <a:rPr lang="ru-RU" sz="1400" dirty="0" smtClean="0"/>
              <a:t>Публичное объявление Конкурса осуществляется через размещение на сайте «Личный кабинет педагога» http://skola59.ru  на платформе (Соревновательные системы), через информационные письма в ОУ.</a:t>
            </a:r>
          </a:p>
          <a:p>
            <a:endParaRPr lang="ru-RU" sz="1400" dirty="0" smtClean="0"/>
          </a:p>
          <a:p>
            <a:r>
              <a:rPr lang="ru-RU" sz="1400" dirty="0" smtClean="0"/>
              <a:t>5.2. Прием заявок на участие в Конкурсе осуществляется на сайте «Личный кабинет педагога» http://skola59.ru  на платформе (Соревновательные системы). </a:t>
            </a:r>
          </a:p>
          <a:p>
            <a:r>
              <a:rPr lang="ru-RU" sz="1400" dirty="0" smtClean="0"/>
              <a:t>до 19 ноября  2021 года.</a:t>
            </a:r>
          </a:p>
          <a:p>
            <a:endParaRPr lang="ru-RU" sz="1400" dirty="0" smtClean="0"/>
          </a:p>
          <a:p>
            <a:r>
              <a:rPr lang="ru-RU" sz="1400" dirty="0" smtClean="0"/>
              <a:t>5.3. Экспертиза представленных сайтов экспертной комиссией будет проходить с 19 ноября  2021 года. по 27 ноября  2021 года..</a:t>
            </a:r>
          </a:p>
          <a:p>
            <a:endParaRPr lang="ru-RU" sz="1400" dirty="0" smtClean="0"/>
          </a:p>
          <a:p>
            <a:endParaRPr lang="ru-RU" sz="1400" dirty="0" smtClean="0"/>
          </a:p>
          <a:p>
            <a:r>
              <a:rPr lang="ru-RU" sz="1400" dirty="0" smtClean="0"/>
              <a:t>5.4. Подведение итогов Конкурса - 1 декабря  2021 года.</a:t>
            </a:r>
          </a:p>
          <a:p>
            <a:endParaRPr lang="ru-RU" sz="1400" dirty="0" smtClean="0"/>
          </a:p>
          <a:p>
            <a:r>
              <a:rPr lang="ru-RU" sz="1400" dirty="0" smtClean="0"/>
              <a:t>6. Условия Конкурса</a:t>
            </a:r>
          </a:p>
          <a:p>
            <a:endParaRPr lang="ru-RU" sz="1400" dirty="0" smtClean="0"/>
          </a:p>
          <a:p>
            <a:r>
              <a:rPr lang="ru-RU" sz="1400" dirty="0" smtClean="0"/>
              <a:t>6.1. На Конкурс предоставляются информационные, информационно-образовательные или образовательные персональные сайты педагогов образовательных учреждений. </a:t>
            </a:r>
            <a:endParaRPr lang="ru-RU" sz="1400" dirty="0"/>
          </a:p>
        </p:txBody>
      </p:sp>
    </p:spTree>
    <p:extLst>
      <p:ext uri="{BB962C8B-B14F-4D97-AF65-F5344CB8AC3E}">
        <p14:creationId xmlns:p14="http://schemas.microsoft.com/office/powerpoint/2010/main" val="354385148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6858000" cy="9144000"/>
          </a:xfrm>
          <a:prstGeom prst="rect">
            <a:avLst/>
          </a:prstGeom>
        </p:spPr>
        <p:txBody>
          <a:bodyPr wrap="square">
            <a:spAutoFit/>
          </a:bodyPr>
          <a:lstStyle/>
          <a:p>
            <a:r>
              <a:rPr lang="ru-RU" sz="1400" dirty="0" smtClean="0"/>
              <a:t>При этом, отдельный педагог может представить только один сайт. Из одного образовательного учреждения может быть представлено несколько сайтов педагогов.</a:t>
            </a:r>
          </a:p>
          <a:p>
            <a:endParaRPr lang="ru-RU" sz="1400" dirty="0" smtClean="0"/>
          </a:p>
          <a:p>
            <a:r>
              <a:rPr lang="ru-RU" sz="1400" dirty="0" smtClean="0"/>
              <a:t>6.2. Для участия в Конкурсе сайт педагога должен иметь адрес в Интернете со свободным доступом со стороны любого пользователя, оптимизирован по быстродействию и трафику. Автономные сайты, не имеющие адрес в Интернете, к Конкурсу не допускаются.</a:t>
            </a:r>
          </a:p>
          <a:p>
            <a:endParaRPr lang="ru-RU" sz="1400" dirty="0" smtClean="0"/>
          </a:p>
          <a:p>
            <a:r>
              <a:rPr lang="ru-RU" sz="1400" dirty="0" smtClean="0"/>
              <a:t>7. Номинации Конкурса</a:t>
            </a:r>
          </a:p>
          <a:p>
            <a:endParaRPr lang="ru-RU" sz="1400" dirty="0" smtClean="0"/>
          </a:p>
          <a:p>
            <a:r>
              <a:rPr lang="ru-RU" sz="1400" dirty="0" smtClean="0"/>
              <a:t>7.1. Основной номинацией Конкурса является «Лучший сайт педагога». По итогам голосования за участников конкурса</a:t>
            </a:r>
          </a:p>
          <a:p>
            <a:endParaRPr lang="ru-RU" sz="1400" dirty="0" smtClean="0"/>
          </a:p>
          <a:p>
            <a:r>
              <a:rPr lang="ru-RU" sz="1400" dirty="0" smtClean="0"/>
              <a:t>8. Критерии оценивания Конкурса</a:t>
            </a:r>
          </a:p>
          <a:p>
            <a:endParaRPr lang="ru-RU" sz="1400" dirty="0" smtClean="0"/>
          </a:p>
          <a:p>
            <a:r>
              <a:rPr lang="ru-RU" sz="1400" dirty="0" smtClean="0"/>
              <a:t>Экспертная комиссия устанавливает рейтинг участников конкурса по следующим критериям:</a:t>
            </a:r>
          </a:p>
          <a:p>
            <a:endParaRPr lang="ru-RU" sz="1400" dirty="0" smtClean="0"/>
          </a:p>
          <a:p>
            <a:r>
              <a:rPr lang="ru-RU" sz="1400" dirty="0" smtClean="0"/>
              <a:t>1. Дизайн (0-10 баллов): оценивается внешний вид всего сайта, в том числе главной страницы, единый стиль сайта, наличие авторских идей разработчика, оригинальность оформления. Учитывается наглядное представление о том, где что искать, возможность получить быстрый доступ к любой информации, содержащейся на сайте.</a:t>
            </a:r>
          </a:p>
          <a:p>
            <a:endParaRPr lang="ru-RU" sz="1400" dirty="0" smtClean="0"/>
          </a:p>
          <a:p>
            <a:r>
              <a:rPr lang="ru-RU" sz="1400" dirty="0" smtClean="0"/>
              <a:t>2. Содержание сайта (0-10 баллов): оценивается информация, представленная на сайте. Материал должен быть адекватно подобран для размещения в сети, структурирован, кратко и четко изложен. Учитывается актуальность содержания информации, полезность, увлекательность материала, авторство статей. Сведения, представленные на сайте, должны быть достоверными. Соблюдение авторских прав (список источников) является обязательным. Своевременное обновление содержания конкурсного сайта подразумевает изменение информации соответствующих разделов не реже чем один раз в месяц.</a:t>
            </a:r>
          </a:p>
          <a:p>
            <a:endParaRPr lang="ru-RU" sz="1400" dirty="0" smtClean="0"/>
          </a:p>
          <a:p>
            <a:r>
              <a:rPr lang="ru-RU" sz="1400" dirty="0" smtClean="0"/>
              <a:t>3. </a:t>
            </a:r>
            <a:r>
              <a:rPr lang="ru-RU" sz="1400" dirty="0" err="1" smtClean="0"/>
              <a:t>Инновационность</a:t>
            </a:r>
            <a:r>
              <a:rPr lang="ru-RU" sz="1400" dirty="0" smtClean="0"/>
              <a:t> (0-10 баллов): новизна и оригинальность образовательных и методических материалов, наличие образовательных онлайн-технологий (виртуальные уроки воспитательные мероприятия, тестирование, материалы для самообразования), собственных разработок для использования в образовательном процессе.</a:t>
            </a:r>
          </a:p>
          <a:p>
            <a:endParaRPr lang="ru-RU" sz="1400" dirty="0" smtClean="0"/>
          </a:p>
          <a:p>
            <a:r>
              <a:rPr lang="ru-RU" sz="1400" dirty="0" smtClean="0"/>
              <a:t>4. Интерактивность (0-10 баллов): оценивается возможность не только читать и просматривать информацию, выставленную на сайт, но и активные действия посетителя (педагога, родителя и др.): организация поиска на сайте, участие в опросах, </a:t>
            </a:r>
            <a:endParaRPr lang="ru-RU" sz="1400" dirty="0"/>
          </a:p>
        </p:txBody>
      </p:sp>
    </p:spTree>
    <p:extLst>
      <p:ext uri="{BB962C8B-B14F-4D97-AF65-F5344CB8AC3E}">
        <p14:creationId xmlns:p14="http://schemas.microsoft.com/office/powerpoint/2010/main" val="86338037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6858000" cy="7848302"/>
          </a:xfrm>
          <a:prstGeom prst="rect">
            <a:avLst/>
          </a:prstGeom>
        </p:spPr>
        <p:txBody>
          <a:bodyPr wrap="square">
            <a:spAutoFit/>
          </a:bodyPr>
          <a:lstStyle/>
          <a:p>
            <a:r>
              <a:rPr lang="ru-RU" sz="1400" dirty="0" smtClean="0"/>
              <a:t>возможность отослать письмо по электронной почте автору, участие в форуме или/и чате, возможность оставить запись в гостевой книге, блоге.</a:t>
            </a:r>
          </a:p>
          <a:p>
            <a:endParaRPr lang="ru-RU" sz="1400" dirty="0" smtClean="0"/>
          </a:p>
          <a:p>
            <a:r>
              <a:rPr lang="ru-RU" sz="1400" dirty="0" smtClean="0"/>
              <a:t>5. Технологичность (0-10 баллов): оценивается уровень удобства средств навигации, совместимость с различными типами браузеров и разрешающей способностью экрана, скорость загрузки, читаемости текстов, уровень технической новизны использованных средств, </a:t>
            </a:r>
            <a:r>
              <a:rPr lang="ru-RU" sz="1400" dirty="0" err="1" smtClean="0"/>
              <a:t>web</a:t>
            </a:r>
            <a:r>
              <a:rPr lang="ru-RU" sz="1400" dirty="0" smtClean="0"/>
              <a:t>-технологий, профессионализм использования инструментария. Использование разработчиком только лицензионного или бесплатно распространяемого программного обеспечения. Мобильность поправок и обновлений. Специальные средства сайта, дающие возможность сохранить информацию на информационный носитель посетителя или распечатать выбранный материал.</a:t>
            </a:r>
          </a:p>
          <a:p>
            <a:endParaRPr lang="ru-RU" sz="1400" dirty="0" smtClean="0"/>
          </a:p>
          <a:p>
            <a:r>
              <a:rPr lang="ru-RU" sz="1400" dirty="0" smtClean="0"/>
              <a:t>6. Востребованность сайта (0-10 баллов): оценивается посещаемость сайта родителями, педагогами, наличие отзывов, комментариев и т.д..</a:t>
            </a:r>
          </a:p>
          <a:p>
            <a:endParaRPr lang="ru-RU" sz="1400" dirty="0" smtClean="0"/>
          </a:p>
          <a:p>
            <a:r>
              <a:rPr lang="ru-RU" sz="1400" dirty="0" smtClean="0"/>
              <a:t>9. Конкурсная комиссия</a:t>
            </a:r>
          </a:p>
          <a:p>
            <a:endParaRPr lang="ru-RU" sz="1400" dirty="0" smtClean="0"/>
          </a:p>
          <a:p>
            <a:r>
              <a:rPr lang="ru-RU" sz="1400" dirty="0" smtClean="0"/>
              <a:t>9.1. Состав конкурсной комиссии формируется из числа работников образования </a:t>
            </a:r>
          </a:p>
          <a:p>
            <a:r>
              <a:rPr lang="ru-RU" sz="1400" dirty="0" smtClean="0"/>
              <a:t>9.2. Конкурсная комиссия проводит:</a:t>
            </a:r>
          </a:p>
          <a:p>
            <a:endParaRPr lang="ru-RU" sz="1400" dirty="0" smtClean="0"/>
          </a:p>
          <a:p>
            <a:r>
              <a:rPr lang="ru-RU" sz="1400" dirty="0" smtClean="0"/>
              <a:t>• экспертизу сайтов по критериям, изложенным в настоящем Положении;</a:t>
            </a:r>
          </a:p>
          <a:p>
            <a:endParaRPr lang="ru-RU" sz="1400" dirty="0" smtClean="0"/>
          </a:p>
          <a:p>
            <a:r>
              <a:rPr lang="ru-RU" sz="1400" dirty="0" smtClean="0"/>
              <a:t>• определяет победителей по результатам экспертизы представленных сайтов;</a:t>
            </a:r>
          </a:p>
          <a:p>
            <a:endParaRPr lang="ru-RU" sz="1400" dirty="0" smtClean="0"/>
          </a:p>
          <a:p>
            <a:r>
              <a:rPr lang="ru-RU" sz="1400" dirty="0" smtClean="0"/>
              <a:t>• составляет протокол о результатах Конкурса;</a:t>
            </a:r>
          </a:p>
          <a:p>
            <a:endParaRPr lang="ru-RU" sz="1400" dirty="0" smtClean="0"/>
          </a:p>
          <a:p>
            <a:r>
              <a:rPr lang="ru-RU" sz="1400" dirty="0" smtClean="0"/>
              <a:t>• передает протокол результатов Конкурса в оргкомитет.</a:t>
            </a:r>
          </a:p>
          <a:p>
            <a:endParaRPr lang="ru-RU" sz="1400" dirty="0" smtClean="0"/>
          </a:p>
          <a:p>
            <a:r>
              <a:rPr lang="ru-RU" sz="1400" dirty="0" smtClean="0"/>
              <a:t>10. Подведение итогов Конкурса и награждение</a:t>
            </a:r>
          </a:p>
          <a:p>
            <a:endParaRPr lang="ru-RU" sz="1400" dirty="0" smtClean="0"/>
          </a:p>
          <a:p>
            <a:r>
              <a:rPr lang="ru-RU" sz="1400" dirty="0" smtClean="0"/>
              <a:t>10.1. В номинациях «Лучший сайт педагога» определяется победитель и призеры, занявшие 2 и 3 место, набравшие наибольшее количество баллов. Конкурсная комиссия вправе учредить свои номинации.</a:t>
            </a:r>
          </a:p>
          <a:p>
            <a:endParaRPr lang="ru-RU" sz="1400" dirty="0" smtClean="0"/>
          </a:p>
          <a:p>
            <a:r>
              <a:rPr lang="ru-RU" sz="1400" dirty="0" smtClean="0"/>
              <a:t>10.2. Победители, призеры и номинанты Конкурса награждаются дипломами.</a:t>
            </a:r>
            <a:endParaRPr lang="ru-RU" sz="1400" dirty="0"/>
          </a:p>
        </p:txBody>
      </p:sp>
    </p:spTree>
    <p:extLst>
      <p:ext uri="{BB962C8B-B14F-4D97-AF65-F5344CB8AC3E}">
        <p14:creationId xmlns:p14="http://schemas.microsoft.com/office/powerpoint/2010/main" val="1871882000"/>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TotalTime>
  <Words>936</Words>
  <Application>Microsoft Office PowerPoint</Application>
  <PresentationFormat>Экран (4:3)</PresentationFormat>
  <Paragraphs>107</Paragraphs>
  <Slides>4</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4</vt:i4>
      </vt:variant>
    </vt:vector>
  </HeadingPairs>
  <TitlesOfParts>
    <vt:vector size="5" baseType="lpstr">
      <vt:lpstr>Тема Office</vt:lpstr>
      <vt:lpstr>Презентация PowerPoint</vt:lpstr>
      <vt:lpstr>Презентация PowerPoint</vt:lpstr>
      <vt:lpstr>Презентация PowerPoint</vt:lpstr>
      <vt:lpstr>Презентация PowerPoint</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home</dc:creator>
  <cp:lastModifiedBy>home</cp:lastModifiedBy>
  <cp:revision>2</cp:revision>
  <dcterms:created xsi:type="dcterms:W3CDTF">2021-04-18T16:44:15Z</dcterms:created>
  <dcterms:modified xsi:type="dcterms:W3CDTF">2021-04-18T16:52:55Z</dcterms:modified>
</cp:coreProperties>
</file>